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0"/>
  </p:notesMasterIdLst>
  <p:sldIdLst>
    <p:sldId id="256" r:id="rId2"/>
    <p:sldId id="258" r:id="rId3"/>
    <p:sldId id="275" r:id="rId4"/>
    <p:sldId id="259" r:id="rId5"/>
    <p:sldId id="260" r:id="rId6"/>
    <p:sldId id="273" r:id="rId7"/>
    <p:sldId id="274" r:id="rId8"/>
    <p:sldId id="261" r:id="rId9"/>
    <p:sldId id="277" r:id="rId10"/>
    <p:sldId id="262" r:id="rId11"/>
    <p:sldId id="263" r:id="rId12"/>
    <p:sldId id="271" r:id="rId13"/>
    <p:sldId id="272" r:id="rId14"/>
    <p:sldId id="265" r:id="rId15"/>
    <p:sldId id="278" r:id="rId16"/>
    <p:sldId id="268" r:id="rId17"/>
    <p:sldId id="276" r:id="rId18"/>
    <p:sldId id="27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-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3355-C618-4969-AD58-29708C3408BB}" type="datetimeFigureOut">
              <a:rPr lang="fr-FR" smtClean="0"/>
              <a:t>06/10/2020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D445-7AB9-4247-AF01-01085A282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6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1D445-7AB9-4247-AF01-01085A28240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7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0AC2-34DE-4C6E-AC8D-90145647AF68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38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0D31-8D5B-4E06-B66E-8B1B63379C23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6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3C5A-0A20-4D26-976F-D92D7CD70701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19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24F8-EAD6-4A93-ACC7-732E2B397864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1D305-140C-49DF-BB5E-45DF161AAECC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55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F2F2-145F-4423-9AE5-B9EBC69B2F82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A8C7-C102-4D57-8E93-284DD2331005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2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A0FA-B375-4CFE-ACFA-4224D51599B6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5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50FF-DD80-4BBF-95AB-B9A9F26D46F2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55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27A1-103B-4665-AC34-CF1F986C22AE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FC7-B19E-41BE-B596-145962AEF06A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4749-61CF-4F83-86BF-2DB14317974E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3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5E77-59D8-40B5-9F29-5C869E334869}" type="datetime1">
              <a:rPr lang="fr-FR" smtClean="0"/>
              <a:t>06/10/2020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38F7-2D78-463A-95B6-F6DA1930E025}" type="datetime1">
              <a:rPr lang="fr-FR" smtClean="0"/>
              <a:t>06/10/2020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7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C99-FF87-4525-96D2-772F9E241C7F}" type="datetime1">
              <a:rPr lang="fr-FR" smtClean="0"/>
              <a:t>06/10/2020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57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FF38-DDF8-409D-9C17-6C4B3ED2FC7E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5D56-8163-41C0-A168-BF7DC510636C}" type="datetime1">
              <a:rPr lang="fr-FR" smtClean="0"/>
              <a:t>06/10/2020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DEC64E-2588-4712-AD4C-1DAF7317504B}" type="datetime1">
              <a:rPr lang="fr-FR" smtClean="0"/>
              <a:t>06/10/2020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E4069F-4B92-4C7E-B02F-EE3CB12D35A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10264E-A4C5-4EA1-AF96-1E7547C1B72C}"/>
              </a:ext>
            </a:extLst>
          </p:cNvPr>
          <p:cNvSpPr txBox="1"/>
          <p:nvPr userDrawn="1"/>
        </p:nvSpPr>
        <p:spPr>
          <a:xfrm>
            <a:off x="10524660" y="5935032"/>
            <a:ext cx="753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4807B43-E8D1-48DD-BE68-F7B8B7B1DC25}" type="slidenum">
              <a:rPr lang="en-US" sz="1100" smtClean="0"/>
              <a:t>‹N°›</a:t>
            </a:fld>
            <a:r>
              <a:rPr lang="en-US" sz="1100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31099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0520" y="335280"/>
            <a:ext cx="11414760" cy="44805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4th Year IoT Project</a:t>
            </a:r>
            <a:br>
              <a:rPr lang="en-US" sz="6000" b="1" u="sng" dirty="0"/>
            </a:br>
            <a:r>
              <a:rPr lang="en-US" sz="6000" b="1" u="sng" dirty="0"/>
              <a:t>Aquarium Monitoring System: HCFF</a:t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5379720"/>
            <a:ext cx="9144000" cy="637036"/>
          </a:xfrm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rgbClr val="FF0000"/>
                </a:solidFill>
              </a:rPr>
              <a:t>Julien Rose, Achille Bayart, Nicolas Rigaudy</a:t>
            </a:r>
          </a:p>
        </p:txBody>
      </p:sp>
    </p:spTree>
    <p:extLst>
      <p:ext uri="{BB962C8B-B14F-4D97-AF65-F5344CB8AC3E}">
        <p14:creationId xmlns:p14="http://schemas.microsoft.com/office/powerpoint/2010/main" val="281570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40507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 - </a:t>
            </a:r>
            <a:r>
              <a:rPr lang="fr-FR" b="1" u="sng" dirty="0" err="1">
                <a:solidFill>
                  <a:schemeClr val="tx1"/>
                </a:solidFill>
              </a:rPr>
              <a:t>OpenCV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10957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Contours</a:t>
            </a:r>
          </a:p>
        </p:txBody>
      </p:sp>
      <p:pic>
        <p:nvPicPr>
          <p:cNvPr id="5" name="Image 4" descr="Une image contenant intérieur, nageant, assis, ordinateur&#10;&#10;Description générée automatiquement">
            <a:extLst>
              <a:ext uri="{FF2B5EF4-FFF2-40B4-BE49-F238E27FC236}">
                <a16:creationId xmlns:a16="http://schemas.microsoft.com/office/drawing/2014/main" id="{C1BC487E-3C77-4110-B448-72A05EB1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32" y="1688292"/>
            <a:ext cx="6919088" cy="43190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90E8997-11B4-4E1A-A094-82DEFA9836D9}"/>
              </a:ext>
            </a:extLst>
          </p:cNvPr>
          <p:cNvSpPr txBox="1"/>
          <p:nvPr/>
        </p:nvSpPr>
        <p:spPr>
          <a:xfrm>
            <a:off x="2536090" y="600735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contours</a:t>
            </a:r>
          </a:p>
        </p:txBody>
      </p:sp>
    </p:spTree>
    <p:extLst>
      <p:ext uri="{BB962C8B-B14F-4D97-AF65-F5344CB8AC3E}">
        <p14:creationId xmlns:p14="http://schemas.microsoft.com/office/powerpoint/2010/main" val="245454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80891"/>
            <a:ext cx="10353762" cy="970450"/>
          </a:xfrm>
        </p:spPr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51341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Boundary</a:t>
            </a:r>
            <a:r>
              <a:rPr lang="fr-FR" sz="2800" b="1" u="sng" dirty="0">
                <a:solidFill>
                  <a:srgbClr val="00B050"/>
                </a:solidFill>
              </a:rPr>
              <a:t> Boxes</a:t>
            </a:r>
          </a:p>
        </p:txBody>
      </p:sp>
      <p:pic>
        <p:nvPicPr>
          <p:cNvPr id="8" name="Image 7" descr="Une image contenant animal, récif, assis, afficher&#10;&#10;Description générée automatiquement">
            <a:extLst>
              <a:ext uri="{FF2B5EF4-FFF2-40B4-BE49-F238E27FC236}">
                <a16:creationId xmlns:a16="http://schemas.microsoft.com/office/drawing/2014/main" id="{AE50C662-F02E-4181-BBAD-C7979EC9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7" y="1877075"/>
            <a:ext cx="6134956" cy="3829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485D51-5EAB-4F80-A975-F17969FBF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40" y="2255451"/>
            <a:ext cx="2131926" cy="30728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7EB70D6-580F-4154-A4BA-D33166AA4564}"/>
              </a:ext>
            </a:extLst>
          </p:cNvPr>
          <p:cNvSpPr txBox="1"/>
          <p:nvPr/>
        </p:nvSpPr>
        <p:spPr>
          <a:xfrm>
            <a:off x="879939" y="575116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boundary</a:t>
            </a:r>
            <a:r>
              <a:rPr lang="fr-FR" dirty="0"/>
              <a:t> boxes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16B528-46DE-43EB-AE8A-C0C6FDF3FF6E}"/>
              </a:ext>
            </a:extLst>
          </p:cNvPr>
          <p:cNvSpPr txBox="1"/>
          <p:nvPr/>
        </p:nvSpPr>
        <p:spPr>
          <a:xfrm>
            <a:off x="5830194" y="5353804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Counting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1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02349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Completed work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272799"/>
            <a:ext cx="10353762" cy="43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00B050"/>
                </a:solidFill>
              </a:rPr>
              <a:t>Initial concept: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16223" b="4003"/>
          <a:stretch/>
        </p:blipFill>
        <p:spPr>
          <a:xfrm>
            <a:off x="913795" y="1958400"/>
            <a:ext cx="2392113" cy="428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3889595" y="2148081"/>
            <a:ext cx="397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Meets the needs:</a:t>
            </a:r>
          </a:p>
          <a:p>
            <a:endParaRPr lang="en-US" dirty="0"/>
          </a:p>
          <a:p>
            <a:r>
              <a:rPr lang="en-US" b="1" dirty="0"/>
              <a:t>FP1</a:t>
            </a:r>
            <a:r>
              <a:rPr lang="en-US" dirty="0"/>
              <a:t> : Check the visual information of health of the fish.</a:t>
            </a:r>
          </a:p>
          <a:p>
            <a:endParaRPr lang="en-US" dirty="0"/>
          </a:p>
          <a:p>
            <a:r>
              <a:rPr lang="en-US" b="1" dirty="0"/>
              <a:t>FP2</a:t>
            </a:r>
            <a:r>
              <a:rPr lang="en-US" dirty="0"/>
              <a:t> : Show the information of the aquarium for the viewer.</a:t>
            </a:r>
          </a:p>
          <a:p>
            <a:endParaRPr lang="en-US" dirty="0"/>
          </a:p>
          <a:p>
            <a:r>
              <a:rPr lang="en-US" b="1" dirty="0"/>
              <a:t>FC1</a:t>
            </a:r>
            <a:r>
              <a:rPr lang="en-US" dirty="0"/>
              <a:t>: Monitor the level of water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51724" y="2413337"/>
            <a:ext cx="262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Should be: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Entertaining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smart interface</a:t>
            </a:r>
          </a:p>
        </p:txBody>
      </p:sp>
    </p:spTree>
    <p:extLst>
      <p:ext uri="{BB962C8B-B14F-4D97-AF65-F5344CB8AC3E}">
        <p14:creationId xmlns:p14="http://schemas.microsoft.com/office/powerpoint/2010/main" val="144059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00575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6" y="1732449"/>
            <a:ext cx="374133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Figma</a:t>
            </a:r>
            <a:r>
              <a:rPr lang="fr-FR" sz="2800" b="1" u="sng" dirty="0">
                <a:solidFill>
                  <a:srgbClr val="00B050"/>
                </a:solidFill>
              </a:rPr>
              <a:t> :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indent="-342900"/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Prototype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our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ideas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steps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between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drawing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and code.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Get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sample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code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understand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how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create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interface.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7" y="1580050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>
            <a:off x="6776720" y="1963505"/>
            <a:ext cx="2052320" cy="101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/>
          <p:cNvSpPr/>
          <p:nvPr/>
        </p:nvSpPr>
        <p:spPr>
          <a:xfrm>
            <a:off x="8829040" y="1732449"/>
            <a:ext cx="2834640" cy="46211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Entertainment section</a:t>
            </a:r>
          </a:p>
        </p:txBody>
      </p:sp>
      <p:sp>
        <p:nvSpPr>
          <p:cNvPr id="12" name="Rectangle : coins arrondis 11"/>
          <p:cNvSpPr/>
          <p:nvPr/>
        </p:nvSpPr>
        <p:spPr>
          <a:xfrm>
            <a:off x="8829040" y="4175929"/>
            <a:ext cx="2834640" cy="62975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Main information of the Aquarium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6776720" y="4490805"/>
            <a:ext cx="2052320" cy="31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10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048" y="1362718"/>
            <a:ext cx="2701359" cy="453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Android Studio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39" y="560910"/>
            <a:ext cx="1416187" cy="2657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 : coins arrondis 6"/>
          <p:cNvSpPr/>
          <p:nvPr/>
        </p:nvSpPr>
        <p:spPr>
          <a:xfrm>
            <a:off x="707229" y="2018534"/>
            <a:ext cx="4433064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5477" r="5447"/>
          <a:stretch/>
        </p:blipFill>
        <p:spPr bwMode="auto">
          <a:xfrm>
            <a:off x="1675666" y="3197452"/>
            <a:ext cx="249618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6" y="4839464"/>
            <a:ext cx="4433067" cy="76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2096409" y="2172656"/>
            <a:ext cx="1654702" cy="4531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CARD VIEW</a:t>
            </a:r>
          </a:p>
        </p:txBody>
      </p:sp>
      <p:sp>
        <p:nvSpPr>
          <p:cNvPr id="13" name="Rectangle : coins arrondis 12"/>
          <p:cNvSpPr/>
          <p:nvPr/>
        </p:nvSpPr>
        <p:spPr>
          <a:xfrm>
            <a:off x="5560349" y="2018534"/>
            <a:ext cx="4409430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6608638" y="2172656"/>
            <a:ext cx="2312849" cy="5816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CONNECTIVITY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45" y="3919907"/>
            <a:ext cx="4409433" cy="7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00575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6" y="1732449"/>
            <a:ext cx="374133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43" y="1533574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6" name="Picture 2" descr="https://scontent-cdg2-1.xx.fbcdn.net/v/t1.15752-9/s1080x2048/120841283_1748599855298494_149095292809244048_n.jpg?_nc_cat=102&amp;_nc_sid=ae9488&amp;_nc_ohc=bEOrDIAwe4MAX83Tl24&amp;_nc_ht=scontent-cdg2-1.xx&amp;tp=7&amp;oh=57e7e8656f40fe31849d40308a8b7c9e&amp;oe=5FA167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30" y="1171025"/>
            <a:ext cx="2100049" cy="408842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cdg2-1.xx.fbcdn.net/v/t1.15752-9/s1080x2048/120923164_3281757238604812_2446252529621522290_n.jpg?_nc_cat=107&amp;_nc_sid=ae9488&amp;_nc_ohc=-uexD2W3KOsAX_g9Oci&amp;_nc_ht=scontent-cdg2-1.xx&amp;tp=7&amp;oh=1934e4d354d2323078609618ba504e78&amp;oe=5FA326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629" y="1901651"/>
            <a:ext cx="2110459" cy="408842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/>
          <p:cNvCxnSpPr>
            <a:endCxn id="1026" idx="1"/>
          </p:cNvCxnSpPr>
          <p:nvPr/>
        </p:nvCxnSpPr>
        <p:spPr>
          <a:xfrm flipV="1">
            <a:off x="3279531" y="3215237"/>
            <a:ext cx="1546199" cy="6429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625706" y="4503218"/>
            <a:ext cx="4153923" cy="2591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86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70" y="1284385"/>
            <a:ext cx="3148375" cy="698961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Planned</a:t>
            </a:r>
            <a:r>
              <a:rPr lang="fr-FR" sz="2800" b="1" u="sng" dirty="0">
                <a:solidFill>
                  <a:srgbClr val="00B050"/>
                </a:solidFill>
              </a:rPr>
              <a:t> additions</a:t>
            </a: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39842" r="20053" b="50329"/>
          <a:stretch/>
        </p:blipFill>
        <p:spPr>
          <a:xfrm>
            <a:off x="6095999" y="1284385"/>
            <a:ext cx="4883053" cy="412286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721604" y="5407249"/>
            <a:ext cx="363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Temperature</a:t>
            </a:r>
            <a:r>
              <a:rPr lang="fr-FR" dirty="0"/>
              <a:t> and </a:t>
            </a:r>
            <a:r>
              <a:rPr lang="fr-FR" dirty="0" err="1"/>
              <a:t>brightness</a:t>
            </a:r>
            <a:r>
              <a:rPr lang="fr-FR" dirty="0"/>
              <a:t> graphs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7931" y="2355082"/>
            <a:ext cx="5628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New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Antomatic</a:t>
            </a:r>
            <a:r>
              <a:rPr lang="fr-FR" dirty="0"/>
              <a:t> </a:t>
            </a:r>
            <a:r>
              <a:rPr lang="fr-FR" dirty="0" err="1"/>
              <a:t>food</a:t>
            </a:r>
            <a:r>
              <a:rPr lang="fr-FR" dirty="0"/>
              <a:t> dispenser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New options on the App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HCFF system for </a:t>
            </a:r>
            <a:r>
              <a:rPr lang="fr-FR" dirty="0" err="1"/>
              <a:t>profesionals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98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041284"/>
            <a:ext cx="10353762" cy="5657876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Challenges</a:t>
            </a:r>
          </a:p>
          <a:p>
            <a:pPr marL="36900" indent="0">
              <a:buNone/>
            </a:pPr>
            <a:endParaRPr lang="fr-FR" u="sng" dirty="0">
              <a:solidFill>
                <a:srgbClr val="00B050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rgbClr val="00B050"/>
              </a:solidFill>
              <a:effectLst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3D0B995-1612-4F41-9128-4176AF9BEBCB}"/>
              </a:ext>
            </a:extLst>
          </p:cNvPr>
          <p:cNvSpPr txBox="1">
            <a:spLocks/>
          </p:cNvSpPr>
          <p:nvPr/>
        </p:nvSpPr>
        <p:spPr>
          <a:xfrm>
            <a:off x="919119" y="2011734"/>
            <a:ext cx="4633353" cy="5059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Connecting all the elements of the project together</a:t>
            </a:r>
          </a:p>
          <a:p>
            <a:endParaRPr lang="en-US" dirty="0"/>
          </a:p>
          <a:p>
            <a:r>
              <a:rPr lang="en-US" dirty="0"/>
              <a:t>Knowing our limits in term of project scope</a:t>
            </a:r>
          </a:p>
          <a:p>
            <a:endParaRPr lang="en-US" dirty="0"/>
          </a:p>
          <a:p>
            <a:r>
              <a:rPr lang="en-US" dirty="0"/>
              <a:t>Coronavirus and working apart from each other</a:t>
            </a:r>
          </a:p>
          <a:p>
            <a:endParaRPr lang="en-US" dirty="0"/>
          </a:p>
        </p:txBody>
      </p:sp>
      <p:pic>
        <p:nvPicPr>
          <p:cNvPr id="8" name="Image 7" descr="Une image contenant texte, signe, dessin&#10;&#10;Description générée automatiquement">
            <a:extLst>
              <a:ext uri="{FF2B5EF4-FFF2-40B4-BE49-F238E27FC236}">
                <a16:creationId xmlns:a16="http://schemas.microsoft.com/office/drawing/2014/main" id="{2FD48910-F3FB-48AB-B92A-73AAAA95D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2" y="2175131"/>
            <a:ext cx="6183086" cy="25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21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182880"/>
            <a:ext cx="10353762" cy="970450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fr-FR" dirty="0"/>
              <a:t> for </a:t>
            </a:r>
            <a:r>
              <a:rPr lang="en-US" dirty="0"/>
              <a:t>listening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5" y="1492970"/>
            <a:ext cx="6096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Introduction and context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5720" y="1199918"/>
            <a:ext cx="4373880" cy="5059679"/>
          </a:xfrm>
        </p:spPr>
        <p:txBody>
          <a:bodyPr/>
          <a:lstStyle/>
          <a:p>
            <a:r>
              <a:rPr lang="en-US" dirty="0"/>
              <a:t>Aim of the project</a:t>
            </a:r>
          </a:p>
          <a:p>
            <a:pPr lvl="1"/>
            <a:r>
              <a:rPr lang="en-US" sz="2000" dirty="0"/>
              <a:t>User: professionals or individuals</a:t>
            </a:r>
          </a:p>
          <a:p>
            <a:pPr lvl="1"/>
            <a:r>
              <a:rPr lang="en-US" sz="2000" dirty="0"/>
              <a:t>Camera</a:t>
            </a:r>
          </a:p>
          <a:p>
            <a:pPr lvl="1"/>
            <a:r>
              <a:rPr lang="en-US" sz="2000" dirty="0"/>
              <a:t>Sensors</a:t>
            </a:r>
          </a:p>
          <a:p>
            <a:pPr lvl="1"/>
            <a:r>
              <a:rPr lang="en-US" sz="2000" dirty="0"/>
              <a:t>Health monitoring</a:t>
            </a:r>
          </a:p>
          <a:p>
            <a:endParaRPr lang="en-US" dirty="0"/>
          </a:p>
          <a:p>
            <a:r>
              <a:rPr lang="en-US" dirty="0"/>
              <a:t>Test subject: seawater aquarium with 6 fish species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8"/>
            <a:ext cx="7456769" cy="5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10200"/>
              </p:ext>
            </p:extLst>
          </p:nvPr>
        </p:nvGraphicFramePr>
        <p:xfrm>
          <a:off x="0" y="3641516"/>
          <a:ext cx="9296400" cy="316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897">
                  <a:extLst>
                    <a:ext uri="{9D8B030D-6E8A-4147-A177-3AD203B41FA5}">
                      <a16:colId xmlns:a16="http://schemas.microsoft.com/office/drawing/2014/main" val="2630061404"/>
                    </a:ext>
                  </a:extLst>
                </a:gridCol>
                <a:gridCol w="8373503">
                  <a:extLst>
                    <a:ext uri="{9D8B030D-6E8A-4147-A177-3AD203B41FA5}">
                      <a16:colId xmlns:a16="http://schemas.microsoft.com/office/drawing/2014/main" val="1595249293"/>
                    </a:ext>
                  </a:extLst>
                </a:gridCol>
              </a:tblGrid>
              <a:tr h="3697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Fonctions</a:t>
                      </a:r>
                      <a:r>
                        <a:rPr lang="fr-FR" baseline="0" dirty="0"/>
                        <a:t> de services principales et de contraintes de l’aquarium ou bassin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1651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 the </a:t>
                      </a:r>
                      <a:r>
                        <a:rPr lang="fr-FR" dirty="0" err="1"/>
                        <a:t>visual</a:t>
                      </a:r>
                      <a:r>
                        <a:rPr lang="fr-FR" dirty="0"/>
                        <a:t> information of the </a:t>
                      </a:r>
                      <a:r>
                        <a:rPr lang="fr-FR" dirty="0" err="1"/>
                        <a:t>fish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health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23301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Show the information of the aquarium to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15807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Monitor the water </a:t>
                      </a:r>
                      <a:r>
                        <a:rPr lang="fr-FR" dirty="0" err="1"/>
                        <a:t>level</a:t>
                      </a:r>
                      <a:r>
                        <a:rPr lang="fr-FR" dirty="0"/>
                        <a:t>.</a:t>
                      </a:r>
                      <a:endParaRPr lang="fr-F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16107"/>
                  </a:ext>
                </a:extLst>
              </a:tr>
              <a:tr h="589236">
                <a:tc>
                  <a:txBody>
                    <a:bodyPr/>
                    <a:lstStyle/>
                    <a:p>
                      <a:r>
                        <a:rPr lang="fr-FR" dirty="0"/>
                        <a:t>FC2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Respect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aquatic</a:t>
                      </a:r>
                      <a:r>
                        <a:rPr lang="fr-FR" baseline="0" dirty="0"/>
                        <a:t> tank and user data </a:t>
                      </a:r>
                      <a:r>
                        <a:rPr lang="fr-FR" baseline="0" dirty="0" err="1"/>
                        <a:t>norms</a:t>
                      </a:r>
                      <a:r>
                        <a:rPr lang="fr-FR" baseline="0" dirty="0"/>
                        <a:t>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66208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available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energy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80562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water temperature around a reference value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93985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lighting in</a:t>
                      </a:r>
                      <a:r>
                        <a:rPr lang="en-US" baseline="0" dirty="0"/>
                        <a:t> function of</a:t>
                      </a:r>
                      <a:r>
                        <a:rPr lang="en-US" dirty="0"/>
                        <a:t> the outside 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5901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672361" y="1326995"/>
            <a:ext cx="3088888" cy="1438507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Aquarium or Tank</a:t>
            </a:r>
          </a:p>
        </p:txBody>
      </p:sp>
      <p:sp>
        <p:nvSpPr>
          <p:cNvPr id="9" name="Ellipse 8"/>
          <p:cNvSpPr/>
          <p:nvPr/>
        </p:nvSpPr>
        <p:spPr>
          <a:xfrm>
            <a:off x="6714894" y="677834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</a:t>
            </a:r>
          </a:p>
        </p:txBody>
      </p:sp>
      <p:sp>
        <p:nvSpPr>
          <p:cNvPr id="10" name="Ellipse 9"/>
          <p:cNvSpPr/>
          <p:nvPr/>
        </p:nvSpPr>
        <p:spPr>
          <a:xfrm>
            <a:off x="8170563" y="1110509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Fish</a:t>
            </a:r>
          </a:p>
        </p:txBody>
      </p:sp>
      <p:sp>
        <p:nvSpPr>
          <p:cNvPr id="11" name="Ellipse 10"/>
          <p:cNvSpPr/>
          <p:nvPr/>
        </p:nvSpPr>
        <p:spPr>
          <a:xfrm>
            <a:off x="8725079" y="1942642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sp>
        <p:nvSpPr>
          <p:cNvPr id="12" name="Ellipse 11"/>
          <p:cNvSpPr/>
          <p:nvPr/>
        </p:nvSpPr>
        <p:spPr>
          <a:xfrm>
            <a:off x="7397866" y="2711787"/>
            <a:ext cx="2073018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Temperature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5449229" y="2839208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Lights</a:t>
            </a:r>
          </a:p>
        </p:txBody>
      </p:sp>
      <p:sp>
        <p:nvSpPr>
          <p:cNvPr id="14" name="Ellipse 13"/>
          <p:cNvSpPr/>
          <p:nvPr/>
        </p:nvSpPr>
        <p:spPr>
          <a:xfrm>
            <a:off x="3475485" y="2723575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Energy</a:t>
            </a:r>
          </a:p>
        </p:txBody>
      </p:sp>
      <p:sp>
        <p:nvSpPr>
          <p:cNvPr id="15" name="Ellipse 14"/>
          <p:cNvSpPr/>
          <p:nvPr/>
        </p:nvSpPr>
        <p:spPr>
          <a:xfrm>
            <a:off x="2326553" y="2030426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17" name="Ellipse 16"/>
          <p:cNvSpPr/>
          <p:nvPr/>
        </p:nvSpPr>
        <p:spPr>
          <a:xfrm>
            <a:off x="2243137" y="1154412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Norms</a:t>
            </a:r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3776547" y="725804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Water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0" name="Forme libre : forme 19"/>
          <p:cNvSpPr/>
          <p:nvPr/>
        </p:nvSpPr>
        <p:spPr>
          <a:xfrm>
            <a:off x="3992137" y="1835773"/>
            <a:ext cx="4732942" cy="539437"/>
          </a:xfrm>
          <a:custGeom>
            <a:avLst/>
            <a:gdLst>
              <a:gd name="connsiteX0" fmla="*/ 0 w 2676292"/>
              <a:gd name="connsiteY0" fmla="*/ 1237786 h 1237786"/>
              <a:gd name="connsiteX1" fmla="*/ 1873404 w 2676292"/>
              <a:gd name="connsiteY1" fmla="*/ 602166 h 1237786"/>
              <a:gd name="connsiteX2" fmla="*/ 2676292 w 2676292"/>
              <a:gd name="connsiteY2" fmla="*/ 0 h 1237786"/>
              <a:gd name="connsiteX3" fmla="*/ 2676292 w 2676292"/>
              <a:gd name="connsiteY3" fmla="*/ 0 h 123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2" h="1237786">
                <a:moveTo>
                  <a:pt x="0" y="1237786"/>
                </a:moveTo>
                <a:cubicBezTo>
                  <a:pt x="713677" y="1023125"/>
                  <a:pt x="1427355" y="808464"/>
                  <a:pt x="1873404" y="602166"/>
                </a:cubicBezTo>
                <a:cubicBezTo>
                  <a:pt x="2319453" y="395868"/>
                  <a:pt x="2676292" y="0"/>
                  <a:pt x="2676292" y="0"/>
                </a:cubicBezTo>
                <a:lnTo>
                  <a:pt x="2676292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 : forme 20"/>
          <p:cNvSpPr/>
          <p:nvPr/>
        </p:nvSpPr>
        <p:spPr>
          <a:xfrm>
            <a:off x="7605132" y="1459006"/>
            <a:ext cx="1126273" cy="938505"/>
          </a:xfrm>
          <a:custGeom>
            <a:avLst/>
            <a:gdLst>
              <a:gd name="connsiteX0" fmla="*/ 1955305 w 1955305"/>
              <a:gd name="connsiteY0" fmla="*/ 1128592 h 1128592"/>
              <a:gd name="connsiteX1" fmla="*/ 494495 w 1955305"/>
              <a:gd name="connsiteY1" fmla="*/ 571031 h 1128592"/>
              <a:gd name="connsiteX2" fmla="*/ 37295 w 1955305"/>
              <a:gd name="connsiteY2" fmla="*/ 46924 h 1128592"/>
              <a:gd name="connsiteX3" fmla="*/ 59598 w 1955305"/>
              <a:gd name="connsiteY3" fmla="*/ 58075 h 11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305" h="1128592">
                <a:moveTo>
                  <a:pt x="1955305" y="1128592"/>
                </a:moveTo>
                <a:cubicBezTo>
                  <a:pt x="1384734" y="939950"/>
                  <a:pt x="814163" y="751309"/>
                  <a:pt x="494495" y="571031"/>
                </a:cubicBezTo>
                <a:cubicBezTo>
                  <a:pt x="174827" y="390753"/>
                  <a:pt x="109778" y="132417"/>
                  <a:pt x="37295" y="46924"/>
                </a:cubicBezTo>
                <a:cubicBezTo>
                  <a:pt x="-35188" y="-38569"/>
                  <a:pt x="12205" y="9753"/>
                  <a:pt x="59598" y="58075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>
            <a:stCxn id="17" idx="6"/>
          </p:cNvCxnSpPr>
          <p:nvPr/>
        </p:nvCxnSpPr>
        <p:spPr>
          <a:xfrm>
            <a:off x="3915819" y="1522403"/>
            <a:ext cx="839958" cy="28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8" idx="5"/>
            <a:endCxn id="18" idx="5"/>
          </p:cNvCxnSpPr>
          <p:nvPr/>
        </p:nvCxnSpPr>
        <p:spPr>
          <a:xfrm>
            <a:off x="5204270" y="13540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8" idx="4"/>
          </p:cNvCxnSpPr>
          <p:nvPr/>
        </p:nvCxnSpPr>
        <p:spPr>
          <a:xfrm>
            <a:off x="4612888" y="1461785"/>
            <a:ext cx="357909" cy="19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0" idx="0"/>
          </p:cNvCxnSpPr>
          <p:nvPr/>
        </p:nvCxnSpPr>
        <p:spPr>
          <a:xfrm flipV="1">
            <a:off x="3992137" y="2336894"/>
            <a:ext cx="763640" cy="3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7"/>
          </p:cNvCxnSpPr>
          <p:nvPr/>
        </p:nvCxnSpPr>
        <p:spPr>
          <a:xfrm flipV="1">
            <a:off x="4903208" y="2688580"/>
            <a:ext cx="546021" cy="14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3" idx="0"/>
          </p:cNvCxnSpPr>
          <p:nvPr/>
        </p:nvCxnSpPr>
        <p:spPr>
          <a:xfrm flipV="1">
            <a:off x="6285570" y="2749198"/>
            <a:ext cx="3617" cy="9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2" idx="1"/>
            <a:endCxn id="8" idx="5"/>
          </p:cNvCxnSpPr>
          <p:nvPr/>
        </p:nvCxnSpPr>
        <p:spPr>
          <a:xfrm flipH="1" flipV="1">
            <a:off x="7308892" y="2554838"/>
            <a:ext cx="392560" cy="26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1" idx="2"/>
          </p:cNvCxnSpPr>
          <p:nvPr/>
        </p:nvCxnSpPr>
        <p:spPr>
          <a:xfrm flipH="1" flipV="1">
            <a:off x="7761249" y="2269166"/>
            <a:ext cx="963830" cy="4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0" idx="2"/>
          </p:cNvCxnSpPr>
          <p:nvPr/>
        </p:nvCxnSpPr>
        <p:spPr>
          <a:xfrm flipH="1">
            <a:off x="7701452" y="1478500"/>
            <a:ext cx="469111" cy="30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9" idx="3"/>
          </p:cNvCxnSpPr>
          <p:nvPr/>
        </p:nvCxnSpPr>
        <p:spPr>
          <a:xfrm flipH="1">
            <a:off x="6854166" y="1306033"/>
            <a:ext cx="105687" cy="11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96979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636761"/>
            <a:ext cx="2330003" cy="604636"/>
          </a:xfrm>
        </p:spPr>
        <p:txBody>
          <a:bodyPr/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Raspberry</a:t>
            </a:r>
            <a:r>
              <a:rPr lang="fr-FR" sz="2800" b="1" u="sng" dirty="0">
                <a:solidFill>
                  <a:srgbClr val="00B050"/>
                </a:solidFill>
              </a:rPr>
              <a:t> Pi 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4" y="2814507"/>
            <a:ext cx="3710379" cy="2406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61652" y="5036573"/>
            <a:ext cx="268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Raspberry</a:t>
            </a:r>
            <a:r>
              <a:rPr lang="fr-FR" dirty="0"/>
              <a:t> Pi 4 model 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2607" t="16337" r="13777" b="13428"/>
          <a:stretch/>
        </p:blipFill>
        <p:spPr>
          <a:xfrm>
            <a:off x="6615219" y="2241397"/>
            <a:ext cx="2883384" cy="36679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615219" y="5909373"/>
            <a:ext cx="288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module B01</a:t>
            </a:r>
          </a:p>
        </p:txBody>
      </p:sp>
    </p:spTree>
    <p:extLst>
      <p:ext uri="{BB962C8B-B14F-4D97-AF65-F5344CB8AC3E}">
        <p14:creationId xmlns:p14="http://schemas.microsoft.com/office/powerpoint/2010/main" val="379640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411" y="0"/>
            <a:ext cx="10515600" cy="1325563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9411" y="1325563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37" y="2957147"/>
            <a:ext cx="2710012" cy="18807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64337" y="4837913"/>
            <a:ext cx="27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DS18B20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52" y="1122317"/>
            <a:ext cx="7090893" cy="480029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62152" y="5948258"/>
            <a:ext cx="709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Prototype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wiring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(made on </a:t>
            </a:r>
            <a:r>
              <a:rPr lang="fr-FR" dirty="0" err="1"/>
              <a:t>Fritzing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85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" y="1309580"/>
            <a:ext cx="6271497" cy="4254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3812" t="18085" r="2447" b="-1"/>
          <a:stretch/>
        </p:blipFill>
        <p:spPr>
          <a:xfrm>
            <a:off x="7122016" y="917890"/>
            <a:ext cx="3862205" cy="503747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42169" y="5955361"/>
            <a:ext cx="66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Full </a:t>
            </a:r>
            <a:r>
              <a:rPr lang="fr-FR" dirty="0" err="1"/>
              <a:t>testing</a:t>
            </a:r>
            <a:r>
              <a:rPr lang="fr-FR" dirty="0"/>
              <a:t> setup of the system</a:t>
            </a:r>
          </a:p>
        </p:txBody>
      </p:sp>
    </p:spTree>
    <p:extLst>
      <p:ext uri="{BB962C8B-B14F-4D97-AF65-F5344CB8AC3E}">
        <p14:creationId xmlns:p14="http://schemas.microsoft.com/office/powerpoint/2010/main" val="8307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-1" r="53952" b="6982"/>
          <a:stretch/>
        </p:blipFill>
        <p:spPr>
          <a:xfrm>
            <a:off x="3849750" y="1029585"/>
            <a:ext cx="4456091" cy="52730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53337" y="6302672"/>
            <a:ext cx="84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Aquarium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a night</a:t>
            </a:r>
          </a:p>
        </p:txBody>
      </p:sp>
    </p:spTree>
    <p:extLst>
      <p:ext uri="{BB962C8B-B14F-4D97-AF65-F5344CB8AC3E}">
        <p14:creationId xmlns:p14="http://schemas.microsoft.com/office/powerpoint/2010/main" val="9485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6418" y="873963"/>
            <a:ext cx="2481734" cy="89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Brightness</a:t>
            </a:r>
            <a:r>
              <a:rPr lang="fr-FR" sz="2800" dirty="0">
                <a:solidFill>
                  <a:srgbClr val="00B050"/>
                </a:solidFill>
              </a:rPr>
              <a:t>	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244699" y="2140282"/>
            <a:ext cx="4061337" cy="2365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56519" r="32609"/>
          <a:stretch/>
        </p:blipFill>
        <p:spPr>
          <a:xfrm>
            <a:off x="5075267" y="1666666"/>
            <a:ext cx="6530943" cy="331309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4699" y="4506146"/>
            <a:ext cx="40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Light </a:t>
            </a:r>
            <a:r>
              <a:rPr lang="fr-FR" dirty="0" err="1"/>
              <a:t>sensor</a:t>
            </a:r>
            <a:r>
              <a:rPr lang="fr-FR" dirty="0"/>
              <a:t> module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86152" y="4979762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brightness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Python code</a:t>
            </a:r>
          </a:p>
        </p:txBody>
      </p:sp>
    </p:spTree>
    <p:extLst>
      <p:ext uri="{BB962C8B-B14F-4D97-AF65-F5344CB8AC3E}">
        <p14:creationId xmlns:p14="http://schemas.microsoft.com/office/powerpoint/2010/main" val="7978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388" t="10250" r="3633" b="5452"/>
          <a:stretch/>
        </p:blipFill>
        <p:spPr>
          <a:xfrm>
            <a:off x="203470" y="2210483"/>
            <a:ext cx="6007322" cy="327967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4539" y="5494883"/>
            <a:ext cx="476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Planned</a:t>
            </a:r>
            <a:r>
              <a:rPr lang="fr-FR" dirty="0"/>
              <a:t> class architecture for </a:t>
            </a:r>
            <a:r>
              <a:rPr lang="en-US" dirty="0"/>
              <a:t>sensors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9459" t="4347" r="1455" b="57309"/>
          <a:stretch/>
        </p:blipFill>
        <p:spPr>
          <a:xfrm>
            <a:off x="7379310" y="3175651"/>
            <a:ext cx="4134683" cy="1416676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92624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096258" y="4657185"/>
            <a:ext cx="470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Cron</a:t>
            </a:r>
            <a:r>
              <a:rPr lang="fr-FR" dirty="0"/>
              <a:t> </a:t>
            </a:r>
            <a:r>
              <a:rPr lang="fr-FR" dirty="0" err="1"/>
              <a:t>permits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the program </a:t>
            </a:r>
            <a:r>
              <a:rPr lang="fr-FR" dirty="0" err="1"/>
              <a:t>every</a:t>
            </a:r>
            <a:r>
              <a:rPr lang="fr-FR" dirty="0"/>
              <a:t> minute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061047" y="1066983"/>
            <a:ext cx="10084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Class </a:t>
            </a:r>
            <a:r>
              <a:rPr lang="fr-FR" sz="2800" b="1" u="sng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hierarchy</a:t>
            </a:r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&amp; </a:t>
            </a:r>
            <a:r>
              <a:rPr lang="en-US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Automatic scheduling of data collection </a:t>
            </a:r>
            <a:endParaRPr lang="fr-FR" sz="2800" b="1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B05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fr-FR" sz="28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3946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736</TotalTime>
  <Words>402</Words>
  <Application>Microsoft Office PowerPoint</Application>
  <PresentationFormat>Grand écran</PresentationFormat>
  <Paragraphs>127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Calisto MT</vt:lpstr>
      <vt:lpstr>Trebuchet MS</vt:lpstr>
      <vt:lpstr>Wingdings 2</vt:lpstr>
      <vt:lpstr>Ardoise</vt:lpstr>
      <vt:lpstr>4th Year IoT Project Aquarium Monitoring System: HCFF </vt:lpstr>
      <vt:lpstr>Introduction and context</vt:lpstr>
      <vt:lpstr>Introduction and context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Image Recognition - OpenCV</vt:lpstr>
      <vt:lpstr>Completed work - Image Recognition</vt:lpstr>
      <vt:lpstr>Completed work - Android App</vt:lpstr>
      <vt:lpstr>Completed work - Android App</vt:lpstr>
      <vt:lpstr>Completed work - Android App</vt:lpstr>
      <vt:lpstr>Completed work - Android App</vt:lpstr>
      <vt:lpstr>Project perspective</vt:lpstr>
      <vt:lpstr>Project perspective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IoT Project Aquarium Monitoring System: HCFF</dc:title>
  <dc:creator>Olivier</dc:creator>
  <cp:lastModifiedBy>JULIEN ROSE</cp:lastModifiedBy>
  <cp:revision>50</cp:revision>
  <dcterms:created xsi:type="dcterms:W3CDTF">2020-06-19T12:52:28Z</dcterms:created>
  <dcterms:modified xsi:type="dcterms:W3CDTF">2020-10-06T13:36:28Z</dcterms:modified>
</cp:coreProperties>
</file>